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7" r:id="rId2"/>
    <p:sldId id="263" r:id="rId3"/>
    <p:sldId id="258" r:id="rId4"/>
    <p:sldId id="259" r:id="rId5"/>
    <p:sldId id="264" r:id="rId6"/>
    <p:sldId id="260" r:id="rId7"/>
    <p:sldId id="261" r:id="rId8"/>
    <p:sldId id="262" r:id="rId9"/>
    <p:sldId id="265" r:id="rId10"/>
    <p:sldId id="266" r:id="rId11"/>
    <p:sldId id="283" r:id="rId12"/>
    <p:sldId id="267" r:id="rId13"/>
    <p:sldId id="268" r:id="rId14"/>
    <p:sldId id="269" r:id="rId15"/>
    <p:sldId id="270" r:id="rId16"/>
    <p:sldId id="271" r:id="rId17"/>
    <p:sldId id="272" r:id="rId18"/>
    <p:sldId id="284" r:id="rId19"/>
    <p:sldId id="273" r:id="rId20"/>
    <p:sldId id="274" r:id="rId21"/>
    <p:sldId id="285" r:id="rId22"/>
    <p:sldId id="275" r:id="rId23"/>
    <p:sldId id="276" r:id="rId24"/>
    <p:sldId id="277" r:id="rId25"/>
    <p:sldId id="278" r:id="rId26"/>
    <p:sldId id="279" r:id="rId27"/>
    <p:sldId id="280" r:id="rId28"/>
    <p:sldId id="256" r:id="rId29"/>
    <p:sldId id="281" r:id="rId30"/>
    <p:sldId id="286" r:id="rId3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9" d="100"/>
          <a:sy n="89" d="100"/>
        </p:scale>
        <p:origin x="-1434" y="-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B4C71EC6-210F-42DE-9C53-41977AD35B3D}" type="datetimeFigureOut">
              <a:rPr lang="ru-RU" smtClean="0"/>
              <a:t>08.12.2016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bolashak.gov.kz/images/Pretendentu/Zayavka_rabotodatelya_2016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TOEFL" TargetMode="External"/><Relationship Id="rId2" Type="http://schemas.openxmlformats.org/officeDocument/2006/relationships/hyperlink" Target="https://kk.wikipedia.org/wiki/IELT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://bolashak.gov.kz/kz/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kk.wikipedia.org/wiki/%D0%9D%D2%B1%D1%80%D1%81%D2%B1%D0%BB%D1%82%D0%B0%D0%BD_%D3%98%D0%B1%D1%96%D1%88%D2%B1%D0%BB%D1%8B_%D0%9D%D0%B0%D0%B7%D0%B0%D1%80%D0%B1%D0%B0%D0%B5%D0%B2" TargetMode="External"/><Relationship Id="rId2" Type="http://schemas.openxmlformats.org/officeDocument/2006/relationships/hyperlink" Target="https://kk.wikipedia.org/wiki/%D2%9A%D0%B0%D0%B7%D0%B0%D2%9B%D1%81%D1%82%D0%B0%D0%BD_%D0%A0%D0%B5%D1%81%D0%BF%D1%83%D0%B1%D0%BB%D0%B8%D0%BA%D0%B0%D1%81%D1%8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kk.wikipedia.org/wiki/%D0%A1%D1%82%D0%B8%D0%BF%D0%B5%D0%BD%D0%B4%D0%B8%D1%8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kk.wikipedia.org/wiki/%D0%92%D0%B5%D0%BD%D0%B3%D1%80%D0%B8%D1%8F" TargetMode="External"/><Relationship Id="rId13" Type="http://schemas.openxmlformats.org/officeDocument/2006/relationships/hyperlink" Target="https://kk.wikipedia.org/wiki/%D0%98%D1%81%D0%BF%D0%B0%D0%BD%D0%B8%D1%8F" TargetMode="External"/><Relationship Id="rId18" Type="http://schemas.openxmlformats.org/officeDocument/2006/relationships/hyperlink" Target="https://kk.wikipedia.org/wiki/%D0%9D%D0%B8%D0%B4%D0%B5%D1%80%D0%BB%D0%B0%D0%BD%D0%B4" TargetMode="External"/><Relationship Id="rId26" Type="http://schemas.openxmlformats.org/officeDocument/2006/relationships/hyperlink" Target="https://kk.wikipedia.org/wiki/%D0%A8%D0%B2%D0%B5%D1%86%D0%B8%D1%8F" TargetMode="External"/><Relationship Id="rId3" Type="http://schemas.openxmlformats.org/officeDocument/2006/relationships/hyperlink" Target="https://kk.wikipedia.org/wiki/%D2%B0%D0%BB%D1%8B%D0%B1%D1%80%D0%B8%D1%82%D0%B0%D0%BD%D0%B8%D1%8F" TargetMode="External"/><Relationship Id="rId21" Type="http://schemas.openxmlformats.org/officeDocument/2006/relationships/hyperlink" Target="https://kk.wikipedia.org/wiki/%D0%9F%D0%BE%D0%BB%D1%8C%D1%88%D0%B0" TargetMode="External"/><Relationship Id="rId7" Type="http://schemas.openxmlformats.org/officeDocument/2006/relationships/hyperlink" Target="https://kk.wikipedia.org/wiki/%D0%90%D0%B2%D1%81%D1%82%D1%80%D0%B8%D1%8F" TargetMode="External"/><Relationship Id="rId12" Type="http://schemas.openxmlformats.org/officeDocument/2006/relationships/hyperlink" Target="https://kk.wikipedia.org/wiki/%D0%98%D0%B7%D1%80%D0%B0%D0%B8%D0%BB%D1%8C" TargetMode="External"/><Relationship Id="rId17" Type="http://schemas.openxmlformats.org/officeDocument/2006/relationships/hyperlink" Target="https://kk.wikipedia.org/wiki/%D0%9C%D0%B0%D0%BB%D0%B0%D0%B9%D0%B7%D0%B8%D1%8F" TargetMode="External"/><Relationship Id="rId25" Type="http://schemas.openxmlformats.org/officeDocument/2006/relationships/hyperlink" Target="https://kk.wikipedia.org/wiki/%D0%A7%D0%B5%D1%85%D0%B8%D1%8F" TargetMode="External"/><Relationship Id="rId2" Type="http://schemas.openxmlformats.org/officeDocument/2006/relationships/hyperlink" Target="https://kk.wikipedia.org/wiki/%D0%90%D2%9A%D0%A8" TargetMode="External"/><Relationship Id="rId16" Type="http://schemas.openxmlformats.org/officeDocument/2006/relationships/hyperlink" Target="https://kk.wikipedia.org/wiki/%D2%9A%D1%8B%D1%82%D0%B0%D0%B9" TargetMode="External"/><Relationship Id="rId20" Type="http://schemas.openxmlformats.org/officeDocument/2006/relationships/hyperlink" Target="https://kk.wikipedia.org/wiki/%D0%9E%D2%A3%D1%82%D2%AF%D1%81%D1%82%D1%96%D0%BA_%D0%9A%D0%BE%D1%80%D0%B5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k.wikipedia.org/wiki/%D0%90%D0%B2%D1%81%D1%82%D1%80%D0%B0%D0%BB%D0%B8%D1%8F" TargetMode="External"/><Relationship Id="rId11" Type="http://schemas.openxmlformats.org/officeDocument/2006/relationships/hyperlink" Target="https://kk.wikipedia.org/wiki/%D0%96%D0%B0%D0%BF%D0%BE%D0%BD%D0%B8%D1%8F" TargetMode="External"/><Relationship Id="rId24" Type="http://schemas.openxmlformats.org/officeDocument/2006/relationships/hyperlink" Target="https://kk.wikipedia.org/wiki/%D0%A4%D1%80%D0%B0%D0%BD%D1%86%D0%B8%D1%8F" TargetMode="External"/><Relationship Id="rId5" Type="http://schemas.openxmlformats.org/officeDocument/2006/relationships/hyperlink" Target="https://kk.wikipedia.org/wiki/%D0%A0%D0%B5%D1%81%D0%B5%D0%B9" TargetMode="External"/><Relationship Id="rId15" Type="http://schemas.openxmlformats.org/officeDocument/2006/relationships/hyperlink" Target="https://kk.wikipedia.org/wiki/%D0%9A%D0%B0%D0%BD%D0%B0%D0%B4%D0%B0" TargetMode="External"/><Relationship Id="rId23" Type="http://schemas.openxmlformats.org/officeDocument/2006/relationships/hyperlink" Target="https://kk.wikipedia.org/wiki/%D0%A4%D0%B8%D0%BD%D0%BB%D1%8F%D0%BD%D0%B4%D0%B8%D1%8F" TargetMode="External"/><Relationship Id="rId10" Type="http://schemas.openxmlformats.org/officeDocument/2006/relationships/hyperlink" Target="https://kk.wikipedia.org/wiki/%D0%96%D0%B0%D2%A3%D0%B0_%D0%97%D0%B5%D0%BB%D0%B0%D0%BD%D0%B4%D0%B8%D1%8F" TargetMode="External"/><Relationship Id="rId19" Type="http://schemas.openxmlformats.org/officeDocument/2006/relationships/hyperlink" Target="https://kk.wikipedia.org/wiki/%D0%9D%D0%BE%D1%80%D0%B2%D0%B5%D0%B3%D0%B8%D1%8F" TargetMode="External"/><Relationship Id="rId4" Type="http://schemas.openxmlformats.org/officeDocument/2006/relationships/hyperlink" Target="https://kk.wikipedia.org/wiki/%D0%93%D0%B5%D1%80%D0%BC%D0%B0%D0%BD%D0%B8%D1%8F" TargetMode="External"/><Relationship Id="rId9" Type="http://schemas.openxmlformats.org/officeDocument/2006/relationships/hyperlink" Target="https://kk.wikipedia.org/wiki/%D0%94%D0%B0%D0%BD%D0%B8%D1%8F" TargetMode="External"/><Relationship Id="rId14" Type="http://schemas.openxmlformats.org/officeDocument/2006/relationships/hyperlink" Target="https://kk.wikipedia.org/wiki/%D0%98%D1%82%D0%B0%D0%BB%D0%B8%D1%8F" TargetMode="External"/><Relationship Id="rId22" Type="http://schemas.openxmlformats.org/officeDocument/2006/relationships/hyperlink" Target="https://kk.wikipedia.org/wiki/%D0%A1%D0%B8%D0%BD%D0%B3%D0%B0%D0%BF%D1%83%D1%80" TargetMode="External"/><Relationship Id="rId27" Type="http://schemas.openxmlformats.org/officeDocument/2006/relationships/hyperlink" Target="https://kk.wikipedia.org/wiki/%D0%A8%D0%B2%D0%B5%D0%B9%D1%86%D0%B0%D1%80%D0%B8%D1%8F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bolashak.gov.kz/kz/pretendentu/rezidentura.html" TargetMode="External"/><Relationship Id="rId2" Type="http://schemas.openxmlformats.org/officeDocument/2006/relationships/hyperlink" Target="http://bolashak.gov.kz/kz/pretendentu/trebovaniya.html" TargetMode="Externa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bolashak.gov.kz/kz/pretendentu/stazhirovki.html" TargetMode="External"/><Relationship Id="rId4" Type="http://schemas.openxmlformats.org/officeDocument/2006/relationships/hyperlink" Target="http://el.kz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http://khabar.kz/archive/media/k2/items/cache/57e0b054e00bb802adda5f59a1ac15be_XL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http://khabar.kz/archive/media/k2/items/cache/57e0b054e00bb802adda5f59a1ac15be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73" y="332656"/>
            <a:ext cx="7672401" cy="5524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602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7" y="780676"/>
            <a:ext cx="662473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Bef>
                <a:spcPct val="0"/>
              </a:spcBef>
            </a:pP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Магистратура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бағыты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бойынша</a:t>
            </a:r>
            <a:endParaRPr lang="ru-RU" sz="3200" b="1" dirty="0" smtClean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lang="ru-RU" sz="3200" b="1" dirty="0" smtClean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санат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бар:</a:t>
            </a:r>
            <a:endParaRPr lang="ru-RU" sz="3200" dirty="0">
              <a:solidFill>
                <a:srgbClr val="0070C0"/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403647" y="2204864"/>
            <a:ext cx="7128793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Мемелекеттік қызметкерлер;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Ғылыми немесе педагог қызметкерлер;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Инжинерлік- техникалық қызметкерлер;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Өз бетімен түскендер;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Мәдениет саласы қызметкерлері,   мәдениет ұйымдарының шығармашылық    қызметкерлері;</a:t>
            </a:r>
          </a:p>
          <a:p>
            <a:r>
              <a:rPr lang="ru-RU" sz="280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6.   БАҚ </a:t>
            </a:r>
            <a:r>
              <a:rPr lang="ru-RU" sz="2800" dirty="0" err="1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қызметкерлері</a:t>
            </a:r>
            <a:r>
              <a:rPr lang="ru-RU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;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4799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Wingdings" pitchFamily="2" charset="2"/>
              <a:buChar char="q"/>
            </a:pP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Өз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бетімен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түскендерді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қоспағанда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барлық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санаттар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бойынша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«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Болашақ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стипендиясын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тағайындау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конкурсына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қатысу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сізді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беруші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мекеме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  <a:hlinkClick r:id="rId2"/>
              </a:rPr>
              <a:t>бағыттау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керек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</a:p>
          <a:p>
            <a:pPr>
              <a:buFont typeface="Wingdings" pitchFamily="2" charset="2"/>
              <a:buChar char="q"/>
            </a:pPr>
            <a:r>
              <a:rPr lang="ru-RU" sz="2800" dirty="0" smtClean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Стипендиат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атанған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жағдайда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үш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жақты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келісім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жасалып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беруші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сізді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оқып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келген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соң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жұмыспен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қамтамасыз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етуге</a:t>
            </a:r>
            <a:r>
              <a:rPr lang="ru-RU" sz="2800" dirty="0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міндеттенеді</a:t>
            </a:r>
            <a:endParaRPr lang="ru-RU" sz="3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426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916917" y="1268760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үміткер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атанғыңыз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келсе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сәтінде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қызметтегі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айда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тоқтаусыз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істеуіңіз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ай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бұрын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қайта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орналассаңыз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алмайсыз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Ескерте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кететін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жайт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дәрігер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мұғалім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бюджеттен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жалақы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алатын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кейбір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қызметтер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кірмейді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Аталмыш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санатқа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кіретіндер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ҚР «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туралы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заңымен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026" name="Picture 2" descr="https://im1-tub-kz.yandex.net/i?id=73f32075946d572fbbc7e91ddbae5560&amp;n=33&amp;h=215&amp;w=24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1" y="4941166"/>
            <a:ext cx="2175311" cy="1908947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26194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педагог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endParaRPr lang="ru-RU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403648" y="1700808"/>
            <a:ext cx="691276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spcBef>
                <a:spcPct val="0"/>
              </a:spcBef>
            </a:pPr>
            <a:r>
              <a:rPr lang="ru-RU" sz="2400" dirty="0" err="1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Егер</a:t>
            </a:r>
            <a:r>
              <a:rPr lang="ru-RU" sz="2400" dirty="0" smtClean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осы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санат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үміткер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атанғыңыз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келсе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тапсыру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сәтінде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ҚР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ғылыми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ұйымдары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беру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ұйымдарының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ғылыми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педагог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қызметкері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кемінде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ғылыми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немесе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педагогикалық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өтіліңіз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болуы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шарт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Байқасаңыздар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соңғы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12 айда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істеу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керек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деген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талап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мұнда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жоқ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br>
              <a:rPr lang="ru-RU" sz="2400" dirty="0">
                <a:solidFill>
                  <a:srgbClr val="002060"/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sz="2400" dirty="0">
              <a:solidFill>
                <a:srgbClr val="00206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2050" name="Picture 2" descr="http://www.schoolin13.com.ua/wp-content/uploads/2016/04/%D0%BD%D0%B0%D1%83%D0%BA%D0%B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78" y="4293096"/>
            <a:ext cx="2301622" cy="230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5120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Инженер-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223390" y="1484785"/>
            <a:ext cx="752507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Инженер-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қызметкерлерге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тура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қызметкерлердікіндей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сәтінде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инженер-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саласында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өндірісте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12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қоса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алғанда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бағыттап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мекемеде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соңғы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істеуіңіз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ал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оған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қашан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қайда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маңызды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бірақ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да инженер-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техникалық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 descr="https://yt3.ggpht.com/-zELKpzM7ifY/AAAAAAAAAAI/AAAAAAAAAAA/YjEMyCay9aY/s900-c-k-no-rj-c0xffffff/photo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9423" y="4823284"/>
            <a:ext cx="1990870" cy="1990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036471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701215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2204864"/>
            <a:ext cx="770485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Құжаттар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сәтінде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 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ұйымдарында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2 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санат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үміткер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атана</a:t>
            </a:r>
            <a:r>
              <a:rPr lang="ru-RU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Segoe Ui"/>
              </a:rPr>
              <a:t>.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098" name="Picture 2" descr="http://v-chelny.ru/images/uploads/2016-03-11/god_kulturi_biblioteka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3651" y="4882520"/>
            <a:ext cx="2635574" cy="1801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146582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79712" y="548680"/>
            <a:ext cx="7772400" cy="1470025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БАҚ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/>
            </a:r>
            <a:br>
              <a:rPr lang="ru-RU" dirty="0">
                <a:solidFill>
                  <a:srgbClr val="333333"/>
                </a:solidFill>
                <a:latin typeface="Segoe Ui"/>
              </a:rPr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2348880"/>
            <a:ext cx="7704856" cy="216024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БАҚ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ресми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тіркелген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мекемеде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редакция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қызметкері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табылатын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осы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салада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жалпы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бар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адамдар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122" name="Picture 2" descr="http://vc.tom.ru/upload/news/rtf/819_9novos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221088"/>
            <a:ext cx="2304256" cy="1968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98676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түскендер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51113" y="1196752"/>
            <a:ext cx="7992887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Магистратураға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докторантураға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резидентураға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университетке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түскендер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стипендиясын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тағайындау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конкурсына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қатысу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тапсырып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отырған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мамандығы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кемінде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жеткілікті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түскендер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санаты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бекіткен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тізімдегі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университеттен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шартсыз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unconditional invitation)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342900" indent="-342900">
              <a:buFont typeface="Wingdings" pitchFamily="2" charset="2"/>
              <a:buChar char="q"/>
            </a:pPr>
            <a:r>
              <a:rPr lang="ru-RU" sz="240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Шартсыз</a:t>
            </a:r>
            <a:r>
              <a:rPr lang="ru-RU" sz="24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ұғымға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қарама-қарсы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шақыруға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анықтама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кетейік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Шартты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дегеніміз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берілген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уақыт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ішінде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үміткердің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өссе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қабылдаймыз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секілді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белгілі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шартпен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жіберілетін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шақыру</a:t>
            </a:r>
            <a:r>
              <a:rPr lang="ru-RU" sz="24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b="0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239955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kk-KZ" dirty="0" smtClean="0"/>
              <a:t>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міткерлерді </a:t>
            </a:r>
            <a:r>
              <a:rPr lang="kk-KZ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конкурстық іріктеу</a:t>
            </a:r>
            <a:endParaRPr lang="ru-RU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трелка вправо 5"/>
          <p:cNvSpPr/>
          <p:nvPr/>
        </p:nvSpPr>
        <p:spPr>
          <a:xfrm>
            <a:off x="1331640" y="1358970"/>
            <a:ext cx="1872208" cy="96125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 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61326" y="1583033"/>
            <a:ext cx="2988717" cy="5131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Шет тілінен тест</a:t>
            </a:r>
          </a:p>
        </p:txBody>
      </p:sp>
      <p:sp>
        <p:nvSpPr>
          <p:cNvPr id="8" name="Стрелка вправо 7"/>
          <p:cNvSpPr/>
          <p:nvPr/>
        </p:nvSpPr>
        <p:spPr>
          <a:xfrm>
            <a:off x="1295636" y="2332272"/>
            <a:ext cx="1908212" cy="892750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ІІ  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588648" y="4174232"/>
            <a:ext cx="324036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Тәуелсіз сараптама коммисиясының әр үміткермен жеке сұхбаты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Стрелка вправо 9"/>
          <p:cNvSpPr/>
          <p:nvPr/>
        </p:nvSpPr>
        <p:spPr>
          <a:xfrm>
            <a:off x="1295636" y="3189566"/>
            <a:ext cx="1980220" cy="984666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ІІІ  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707904" y="5542384"/>
            <a:ext cx="324036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Шет елде кадрларды даярлау бойынша Республикалық комиссияның отырысы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295636" y="4174232"/>
            <a:ext cx="1908212" cy="91095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ҮІ 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Стрелка вправо 12"/>
          <p:cNvSpPr/>
          <p:nvPr/>
        </p:nvSpPr>
        <p:spPr>
          <a:xfrm>
            <a:off x="1331641" y="5315508"/>
            <a:ext cx="1944216" cy="993812"/>
          </a:xfrm>
          <a:prstGeom prst="rightArrow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latin typeface="Times New Roman" pitchFamily="18" charset="0"/>
                <a:cs typeface="Times New Roman" pitchFamily="18" charset="0"/>
              </a:rPr>
              <a:t>Ү</a:t>
            </a:r>
            <a:r>
              <a:rPr lang="kk-KZ" sz="2400" b="1" dirty="0" smtClean="0">
                <a:latin typeface="Times New Roman" pitchFamily="18" charset="0"/>
                <a:cs typeface="Times New Roman" pitchFamily="18" charset="0"/>
              </a:rPr>
              <a:t> тур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562607" y="3462550"/>
            <a:ext cx="2987436" cy="49233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Психологиялық тест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588648" y="2332272"/>
            <a:ext cx="2949766" cy="59267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dirty="0" smtClean="0">
                <a:latin typeface="Times New Roman" pitchFamily="18" charset="0"/>
                <a:cs typeface="Times New Roman" pitchFamily="18" charset="0"/>
              </a:rPr>
              <a:t>Қазақ тілнен тест</a:t>
            </a:r>
          </a:p>
        </p:txBody>
      </p:sp>
    </p:spTree>
    <p:extLst>
      <p:ext uri="{BB962C8B-B14F-4D97-AF65-F5344CB8AC3E}">
        <p14:creationId xmlns:p14="http://schemas.microsoft.com/office/powerpoint/2010/main" val="125244537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>
                <a:solidFill>
                  <a:srgbClr val="333333"/>
                </a:solidFill>
                <a:latin typeface="Segoe Ui"/>
              </a:rPr>
              <a:t/>
            </a:r>
            <a:br>
              <a:rPr lang="ru-RU" dirty="0">
                <a:solidFill>
                  <a:srgbClr val="333333"/>
                </a:solidFill>
                <a:latin typeface="Segoe Ui"/>
              </a:rPr>
            </a:b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тапсырамын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қанша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36032" y="1700808"/>
            <a:ext cx="8229600" cy="4525963"/>
          </a:xfrm>
        </p:spPr>
        <p:txBody>
          <a:bodyPr>
            <a:normAutofit fontScale="85000" lnSpcReduction="20000"/>
          </a:bodyPr>
          <a:lstStyle/>
          <a:p>
            <a: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деңгейі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100" dirty="0">
                <a:solidFill>
                  <a:srgbClr val="DD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IELTS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ағылш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International English Language Testing System)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en-US" sz="3100" dirty="0">
                <a:solidFill>
                  <a:srgbClr val="DD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TOEFL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(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ағылш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Test of English as a Foreign Language)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аталатын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TOEFL-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дың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ITP, PBT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IBT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деген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түрлері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бар.</a:t>
            </a:r>
            <a:b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Аталмыш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емтиханды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өзіңіз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тапсырып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қажетті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балды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жинаған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сертификаттың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түпнұсқасын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әкелсеңіз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конкурстың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бірден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екінші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айналымына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өтесіз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алдын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ала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тапсырмасаңыз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ұйымдастыратын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емтиханға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қатысасыз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түрі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оқитын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еліңізге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1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r>
              <a:rPr lang="ru-RU" sz="31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31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49170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340768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kk-KZ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Қазақстан Республикасының президентінің </a:t>
            </a:r>
            <a:r>
              <a:rPr lang="kk-KZ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</a:b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"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Болашақ</a:t>
            </a:r>
            <a:r>
              <a:rPr lang="en-US" b="1" dirty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" </a:t>
            </a:r>
            <a:r>
              <a:rPr lang="kk-KZ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/>
            </a:r>
            <a:br>
              <a:rPr lang="kk-KZ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</a:b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халықаралық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стипендиясы</a:t>
            </a:r>
            <a:r>
              <a:rPr lang="en-US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http://www.aikyn.kz/public/uploads/14902-212-_bolasha_ty_b_t_rgen_r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56992"/>
            <a:ext cx="3312368" cy="2238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81857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just"/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түскендерді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қоспағанда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бәріне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бірдей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IELTS: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9.0-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5.0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TOEFL: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ITP/PBT — 677-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417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b="1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IBT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 — 120-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дан 35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бетімен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оқуға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түсетіндерден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етілмейді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олар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шетелдегі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университеттен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шартсыз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шақырту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алу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аталған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емтихандардың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біреуін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міндетті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түрде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тапсырады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алған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балдары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басқа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санаттар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талап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етілетін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балдан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әлдеқайда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IELTS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6.5-тен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TOEFL IBT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90-нан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070715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22285" y="2060848"/>
            <a:ext cx="4317867" cy="288032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Ағылшын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2. Француз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Неміс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тілінен</a:t>
            </a: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1052736"/>
            <a:ext cx="4885333" cy="13542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Шет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тілінен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етихан</a:t>
            </a: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b="1" dirty="0">
                <a:solidFill>
                  <a:srgbClr val="0070C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738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Қазтестті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тапсыру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қиын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03648" y="3861048"/>
            <a:ext cx="727280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Тесттің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оңай-қиындығына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келсек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шын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мәнісінде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оңай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Тіпті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сөйлемей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ғана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түсінетін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болсаңыз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қиналмай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тапсырасыз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үстіне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балл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алдыңғы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жылдарға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қарағанда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биыл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85-тен 75-ке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азайған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тілінде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сөйлейтін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150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сұрақтың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бәріне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бере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Сұрақтары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көбіне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грамматикасына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емес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қазақ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тіліндегі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сөздердің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мағынасына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қойылады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тілді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еркін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меңгерсеңіз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дайындалмай-ақ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қоюға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1682958"/>
            <a:ext cx="727280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Қазтест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бөлімнен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тұрады</a:t>
            </a:r>
            <a:r>
              <a:rPr lang="ru-RU" sz="2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аудио, лексика-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грамматикалық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оқылым</a:t>
            </a:r>
            <a:endParaRPr lang="ru-RU" sz="2400" i="1" dirty="0">
              <a:solidFill>
                <a:srgbClr val="002060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79293" y="2867898"/>
            <a:ext cx="697900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Тапсырмалар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саны – 150,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соның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50%,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яғни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75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берсеңіз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келесі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айналымға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өтесіз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sz="2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887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51720" y="1052736"/>
            <a:ext cx="567976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IQ-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тест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2924944"/>
            <a:ext cx="740410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Қазтесттен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сүрінбей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өткендер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IQ-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екеуі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емтихан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күні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Алдымен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IQ-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176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сосын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тест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300-ге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жуық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IQ-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дайындалу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интернеттегі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іздеу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жүйесіне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Амтхауэр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теріп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дайындалыңыз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Дұрыс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берген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сұрақтарыңызға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түрлі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аласыз:100-110 – орташа110-120 – жақсы120-130 – жоғары130-176 –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жоғарыПсихологиялық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тестте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сұраққа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нұсқасы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беріледі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иә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психологияңыз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қай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салаға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бейімді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екендігіңіз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анықталады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323800" y="1601505"/>
            <a:ext cx="708347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sz="2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Психологиялық тест үміткердің шет елде оқуға психологиялық қаншалықты дайын екенін анықтау мақсатында өткізіледі.</a:t>
            </a:r>
          </a:p>
          <a:p>
            <a:endParaRPr lang="ru-RU" sz="2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50452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7690"/>
            <a:ext cx="835292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8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комиссиясына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қалай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дайындалу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endParaRPr lang="ru-RU" sz="28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33689" y="2564904"/>
            <a:ext cx="7048146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осыған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дейінгі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емтиханнан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өтсеңіз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әртүрлі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сала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мамандарынан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жиналған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олардың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жауап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беруіңіз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Қойылатын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топқа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бөлуге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ҚР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Конституциясы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өзге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де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заңнамасы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жағдайда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тарихы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Мамандық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сұрақтар</a:t>
            </a:r>
            <a:endParaRPr lang="ru-RU" sz="2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Arial"/>
              <a:buChar char="•"/>
            </a:pP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Не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шетелде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алғыңыз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Тәуелсіз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сараптама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комиссиясына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арналған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форумдар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интернетте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соларға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кіріп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дейін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стипендиясына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тапсырғандардың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пікірлерін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оқи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аласыз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жақсы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көмектеседі</a:t>
            </a:r>
            <a:r>
              <a:rPr lang="ru-RU" sz="2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475657" y="1499166"/>
            <a:ext cx="756084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Тәуелсіз сараптама комиссиясымен сұхбат</a:t>
            </a:r>
          </a:p>
          <a:p>
            <a:r>
              <a:rPr lang="kk-KZ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үміткердің 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деңгейін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тарихын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Конституциясын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мемлекеттік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рәміздерін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қаншалықты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білетінін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анықтау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мақсатында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өткізіледі</a:t>
            </a:r>
            <a:endParaRPr lang="ru-RU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kk-KZ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9905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764704"/>
            <a:ext cx="8208912" cy="40010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мүліктің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шығынын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толық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жаппаса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sz="28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істеймін</a:t>
            </a:r>
            <a:r>
              <a:rPr lang="ru-RU" sz="28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" стипендиаты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атанған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соң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мүліктен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тұратын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кепілдеме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қоюыңыз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шарт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жұмсалатын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барлық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қаражатты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еңсеруі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қажет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оқып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келуіңізге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 миллион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теңге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+ ай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сайынғы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стипендия +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ұшу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билеттері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жұмсалатын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кепілдеме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ретінде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қоятын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мүлкіңіз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суммадан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мүлігіңіз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жаппаса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(гарант)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іздейсіз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 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70%-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- 1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 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50-70%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- 2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30-50%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құраса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- 3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егер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жылжымайтын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мүлік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құнының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30%-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нан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төмен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болса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- 4 </a:t>
            </a:r>
            <a:r>
              <a:rPr lang="ru-RU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кепілгер</a:t>
            </a:r>
            <a:r>
              <a: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0" i="0" dirty="0"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24891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75656" y="1268760"/>
            <a:ext cx="748883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Segoe Ui"/>
              </a:rPr>
              <a:t>Кепілгерге</a:t>
            </a:r>
            <a:r>
              <a:rPr lang="ru-RU" b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Segoe Ui"/>
              </a:rPr>
              <a:t>қойылатын</a:t>
            </a:r>
            <a:r>
              <a:rPr lang="ru-RU" b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Segoe Ui"/>
              </a:rPr>
              <a:t>талаптар</a:t>
            </a:r>
            <a:endParaRPr lang="ru-RU" dirty="0">
              <a:solidFill>
                <a:srgbClr val="333333"/>
              </a:solidFill>
              <a:latin typeface="Segoe Ui"/>
            </a:endParaRPr>
          </a:p>
          <a:p>
            <a:pPr algn="just"/>
            <a:r>
              <a:rPr lang="ru-RU" b="1" i="1" dirty="0" err="1">
                <a:solidFill>
                  <a:srgbClr val="333333"/>
                </a:solidFill>
                <a:latin typeface="Segoe Ui"/>
              </a:rPr>
              <a:t>Заң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тілімен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айтқанда</a:t>
            </a:r>
            <a:r>
              <a:rPr lang="ru-RU" i="1" dirty="0">
                <a:solidFill>
                  <a:srgbClr val="333333"/>
                </a:solidFill>
                <a:latin typeface="Segoe Ui"/>
              </a:rPr>
              <a:t>,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Қазақстан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Республикасының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50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жастан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аспаған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соңғы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он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екі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айда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тұрақты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табысы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бар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азаматы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кепілгер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бола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Ол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өзінің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жұмыс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істейтін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адам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екенін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дәлелдеу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жұмыс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берушіден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анықтама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зейнетақы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төлемдерін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растайтын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құжат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әкелуі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тиіс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     </a:t>
            </a:r>
          </a:p>
          <a:p>
            <a:pPr algn="just"/>
            <a:r>
              <a:rPr lang="ru-RU" b="1" i="1" dirty="0" err="1">
                <a:solidFill>
                  <a:srgbClr val="333333"/>
                </a:solidFill>
                <a:latin typeface="Segoe Ui"/>
              </a:rPr>
              <a:t>Енді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қарапайым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тілмен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түсіндіріп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i="1" dirty="0" err="1">
                <a:solidFill>
                  <a:srgbClr val="333333"/>
                </a:solidFill>
                <a:latin typeface="Segoe Ui"/>
              </a:rPr>
              <a:t>көрейік</a:t>
            </a:r>
            <a:r>
              <a:rPr lang="ru-RU" b="1" i="1" dirty="0">
                <a:solidFill>
                  <a:srgbClr val="333333"/>
                </a:solidFill>
                <a:latin typeface="Segoe Ui"/>
              </a:rPr>
              <a:t>.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 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Егер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кепілгер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еңбек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шартымен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жұмыс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істесе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ол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қызмет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істейтін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мекемесінен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жұмыс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істеп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жатқаны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туралы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соңғы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12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айдағы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жалақы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аударымдары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туралы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анықтама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анықтаманың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формасы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мекемелерде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бар,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ол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үшін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алаңдамасаңыз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болады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Зейнетақы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төлемін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растайтын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құжатты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Халыққа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қызмет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көрсету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орталығының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кез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келген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филиалынан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алуға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болады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 </a:t>
            </a:r>
            <a:endParaRPr lang="ru-RU" b="0" i="0" dirty="0">
              <a:solidFill>
                <a:srgbClr val="333333"/>
              </a:solidFill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51648697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1412776"/>
            <a:ext cx="7560840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err="1">
                <a:solidFill>
                  <a:srgbClr val="333333"/>
                </a:solidFill>
                <a:latin typeface="Segoe Ui"/>
              </a:rPr>
              <a:t>Пайдалы</a:t>
            </a:r>
            <a:r>
              <a:rPr lang="ru-RU" b="1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b="1" dirty="0" err="1">
                <a:solidFill>
                  <a:srgbClr val="333333"/>
                </a:solidFill>
                <a:latin typeface="Segoe Ui"/>
              </a:rPr>
              <a:t>кеңес</a:t>
            </a:r>
            <a:endParaRPr lang="ru-RU" dirty="0">
              <a:solidFill>
                <a:srgbClr val="333333"/>
              </a:solidFill>
              <a:latin typeface="Segoe Ui"/>
            </a:endParaRP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Segoe Ui"/>
              </a:rPr>
              <a:t>Егер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стипендиат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атанатыныңызға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сенімді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болсаңыз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үйдің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құжаттарын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әзірден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түгендей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беріңіз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өйткені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мүлік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шартын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жасау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өте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қиын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және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ұзақ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шаруа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Егер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де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үйдің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немесе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мүліктің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құжаттары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реттелмеген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болса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берілетін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90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күн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ішінде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үлгеру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қиынға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соғады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</a:t>
            </a:r>
          </a:p>
          <a:p>
            <a:pPr algn="just"/>
            <a:r>
              <a:rPr lang="ru-RU" dirty="0" err="1">
                <a:solidFill>
                  <a:srgbClr val="333333"/>
                </a:solidFill>
                <a:latin typeface="Segoe Ui"/>
              </a:rPr>
              <a:t>Сұрақтарыңыз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болса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астына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пікір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ретінде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қалдырыңыз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 осы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сынның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бәрінен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өткен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адам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ретінде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жауап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беруге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тырысайын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 </a:t>
            </a:r>
            <a:r>
              <a:rPr lang="en-US" dirty="0">
                <a:solidFill>
                  <a:srgbClr val="333333"/>
                </a:solidFill>
                <a:latin typeface="Segoe Ui"/>
              </a:rPr>
              <a:t>C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ондай-ақ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, </a:t>
            </a:r>
            <a:r>
              <a:rPr lang="en-US" dirty="0">
                <a:solidFill>
                  <a:srgbClr val="DD0000"/>
                </a:solidFill>
                <a:latin typeface="Segoe Ui"/>
                <a:hlinkClick r:id="rId2"/>
              </a:rPr>
              <a:t>bolashak.gov.kz</a:t>
            </a:r>
            <a:r>
              <a:rPr lang="en-US" dirty="0">
                <a:solidFill>
                  <a:srgbClr val="333333"/>
                </a:solidFill>
                <a:latin typeface="Segoe Ui"/>
              </a:rPr>
              <a:t> c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айтынан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барлық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көптеген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сұрақтардың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жауабын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таба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Segoe Ui"/>
              </a:rPr>
              <a:t>аласыз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>. </a:t>
            </a:r>
            <a:endParaRPr lang="ru-RU" b="0" i="0" dirty="0">
              <a:solidFill>
                <a:srgbClr val="333333"/>
              </a:solidFill>
              <a:effectLst/>
              <a:latin typeface="Segoe Ui"/>
            </a:endParaRPr>
          </a:p>
        </p:txBody>
      </p:sp>
    </p:spTree>
    <p:extLst>
      <p:ext uri="{BB962C8B-B14F-4D97-AF65-F5344CB8AC3E}">
        <p14:creationId xmlns:p14="http://schemas.microsoft.com/office/powerpoint/2010/main" val="36404909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336" y="0"/>
            <a:ext cx="9074293" cy="6741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70818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4149080"/>
            <a:ext cx="655929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Быхылова Айгуль Женисовна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Казгородок орта мектебінің түлегі</a:t>
            </a:r>
          </a:p>
          <a:p>
            <a:pPr algn="ctr"/>
            <a:r>
              <a:rPr lang="kk-KZ" sz="32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1989 жыл</a:t>
            </a:r>
            <a:endParaRPr lang="ru-RU" sz="32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Sania\Downloads\IMG-20150827-WA00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006" y="692696"/>
            <a:ext cx="1818611" cy="3233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87590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31640" y="745636"/>
            <a:ext cx="7272808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Century" pitchFamily="18" charset="0"/>
              </a:rPr>
              <a:t>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стипендиясы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Қазақстан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Республикасының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Президентінің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жарлығымен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азаматтардың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озық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орындарында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күндізгі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формасы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оқуы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шетелдік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ұйымдарда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ғылыми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педагогикалық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инженерлік-техникалық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қызметкерлердің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тағылымдамадан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өтуі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1993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жылы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құрылған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стипендия. «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стипендиясы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түлектердің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кәсіби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дамуы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жетістікті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мансаптық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өсуінің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өзіндік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кепіліне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айналды</a:t>
            </a:r>
            <a:r>
              <a:rPr lang="ru-RU" sz="280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333932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5454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"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Болашақ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" </a:t>
            </a:r>
            <a:r>
              <a:rPr lang="en-US" sz="4000" b="1" dirty="0" err="1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халықаралық</a:t>
            </a:r>
            <a:r>
              <a:rPr lang="en-US" sz="4000" b="1" dirty="0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стипендиясы</a:t>
            </a:r>
            <a:r>
              <a:rPr lang="kk-KZ" sz="4000" b="1" dirty="0" smtClean="0">
                <a:solidFill>
                  <a:srgbClr val="00206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ның даму кезеңдері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4" name="Пятиугольник 3"/>
          <p:cNvSpPr/>
          <p:nvPr/>
        </p:nvSpPr>
        <p:spPr>
          <a:xfrm>
            <a:off x="648115" y="1484784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5 қараша  1993жыл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ятиугольник 4"/>
          <p:cNvSpPr/>
          <p:nvPr/>
        </p:nvSpPr>
        <p:spPr>
          <a:xfrm>
            <a:off x="587805" y="2420888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1993- 2005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ятиугольник 5"/>
          <p:cNvSpPr/>
          <p:nvPr/>
        </p:nvSpPr>
        <p:spPr>
          <a:xfrm>
            <a:off x="584694" y="3284984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2005-2011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ятиугольник 6"/>
          <p:cNvSpPr/>
          <p:nvPr/>
        </p:nvSpPr>
        <p:spPr>
          <a:xfrm>
            <a:off x="619944" y="4069432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2011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ятиугольник 7"/>
          <p:cNvSpPr/>
          <p:nvPr/>
        </p:nvSpPr>
        <p:spPr>
          <a:xfrm>
            <a:off x="619944" y="5085184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2012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ятиугольник 8"/>
          <p:cNvSpPr/>
          <p:nvPr/>
        </p:nvSpPr>
        <p:spPr>
          <a:xfrm>
            <a:off x="584694" y="5877272"/>
            <a:ext cx="1872208" cy="648072"/>
          </a:xfrm>
          <a:prstGeom prst="homePlate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2014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Заголовок 1"/>
          <p:cNvSpPr txBox="1">
            <a:spLocks/>
          </p:cNvSpPr>
          <p:nvPr/>
        </p:nvSpPr>
        <p:spPr>
          <a:xfrm>
            <a:off x="2866841" y="1484784"/>
            <a:ext cx="5709320" cy="819679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600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"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1993 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жылғы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5 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қарашада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Қазақстан Республикасы"/>
              </a:rPr>
              <a:t>Қазақстан</a:t>
            </a:r>
            <a:r>
              <a:rPr lang="ru-RU" sz="1600" b="1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Қазақстан Республикасы"/>
              </a:rPr>
              <a:t> </a:t>
            </a:r>
            <a:r>
              <a:rPr lang="ru-RU" sz="1600" b="1" dirty="0" err="1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Қазақстан Республикасы"/>
              </a:rPr>
              <a:t>Республикасының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Президенті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Нұрсұлтан Әбішұлы Назарбаев"/>
              </a:rPr>
              <a:t>Н.Ә.Назарбаев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қаулысымен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Болашақ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халықаралық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Стипендия"/>
              </a:rPr>
              <a:t>стипендиясы</a:t>
            </a:r>
            <a:r>
              <a:rPr lang="ru-RU" sz="16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16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тағайындалды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Заголовок 1"/>
          <p:cNvSpPr txBox="1">
            <a:spLocks/>
          </p:cNvSpPr>
          <p:nvPr/>
        </p:nvSpPr>
        <p:spPr>
          <a:xfrm>
            <a:off x="2852192" y="2381034"/>
            <a:ext cx="5709320" cy="68792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Үкіметті басқару салалары бойынша мамандықтар дайындау, халықаралық сауда бойынша дипломаттар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Заголовок 1"/>
          <p:cNvSpPr txBox="1">
            <a:spLocks/>
          </p:cNvSpPr>
          <p:nvPr/>
        </p:nvSpPr>
        <p:spPr>
          <a:xfrm>
            <a:off x="2852192" y="3361556"/>
            <a:ext cx="5709320" cy="707876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Бекітілетін степендия саны 3000 дейін көтерілді.</a:t>
            </a:r>
          </a:p>
          <a:p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Мемлекеттік қызметкерлерге, ауыл </a:t>
            </a:r>
            <a:r>
              <a:rPr lang="kk-KZ" sz="1400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жастарына, ғылыми және педагогикалық 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қызметкерлерге квота бөлінді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>
          <a:xfrm>
            <a:off x="2866842" y="4221088"/>
            <a:ext cx="5709320" cy="63719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endParaRPr lang="kk-KZ" sz="1400" b="1" dirty="0" smtClean="0">
              <a:solidFill>
                <a:srgbClr val="000000"/>
              </a:solidFill>
              <a:latin typeface="Times New Roman" pitchFamily="18" charset="0"/>
              <a:ea typeface="Consolas"/>
              <a:cs typeface="Times New Roman" pitchFamily="18" charset="0"/>
            </a:endParaRPr>
          </a:p>
          <a:p>
            <a:pPr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</a:pP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Бакалавр </a:t>
            </a:r>
            <a:r>
              <a:rPr lang="kk-KZ" sz="1400" b="1" dirty="0" smtClean="0">
                <a:solidFill>
                  <a:srgbClr val="000000"/>
                </a:solidFill>
                <a:latin typeface="Times New Roman" pitchFamily="18" charset="0"/>
                <a:ea typeface="Consolas"/>
                <a:cs typeface="Times New Roman" pitchFamily="18" charset="0"/>
              </a:rPr>
              <a:t>бағдарламасы бойынша оқу тоқтатылды   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магистрлік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14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докторлық</a:t>
            </a:r>
            <a:r>
              <a:rPr lang="ru-RU" sz="14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бағдарламалар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бойынша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endParaRPr lang="kk-KZ" sz="1400" b="1" dirty="0" smtClean="0">
              <a:solidFill>
                <a:srgbClr val="000000"/>
              </a:solidFill>
              <a:latin typeface="Times New Roman" pitchFamily="18" charset="0"/>
              <a:ea typeface="Consolas"/>
              <a:cs typeface="Times New Roman" pitchFamily="18" charset="0"/>
            </a:endParaRPr>
          </a:p>
          <a:p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2866842" y="4941168"/>
            <a:ext cx="569467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ехникалық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және</a:t>
            </a:r>
            <a:r>
              <a:rPr lang="ru-RU" sz="14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медициналық</a:t>
            </a:r>
            <a:r>
              <a:rPr lang="ru-RU" sz="14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бейіндегі</a:t>
            </a:r>
            <a:r>
              <a:rPr lang="ru-RU" sz="1400" b="1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мамандардың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біліктілігін</a:t>
            </a:r>
            <a:r>
              <a:rPr lang="ru-RU" sz="1400" b="1" dirty="0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1400" b="1" dirty="0" err="1" smtClean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арттыру</a:t>
            </a:r>
            <a:endParaRPr lang="ru-RU" sz="1400" b="1" dirty="0" smtClean="0">
              <a:solidFill>
                <a:srgbClr val="252525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2866842" y="5770714"/>
            <a:ext cx="5694670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қызметкерлері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мәдениет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ұйымдарының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>
                <a:latin typeface="Times New Roman" pitchFamily="18" charset="0"/>
                <a:cs typeface="Times New Roman" pitchFamily="18" charset="0"/>
              </a:rPr>
              <a:t>шығармашылық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қызметкерлерді</a:t>
            </a: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b="1" dirty="0" err="1" smtClean="0">
                <a:latin typeface="Times New Roman" pitchFamily="18" charset="0"/>
                <a:cs typeface="Times New Roman" pitchFamily="18" charset="0"/>
              </a:rPr>
              <a:t>даярлау</a:t>
            </a: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33903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65943" y="1100643"/>
            <a:ext cx="7920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1994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жылдан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бастап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2004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ішінде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«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Болашақ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бағдарламасы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аясында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барлығы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785 студент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әлемнің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13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елінде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білім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алды</a:t>
            </a:r>
            <a:r>
              <a:rPr lang="ru-RU" sz="24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83568" y="2564903"/>
            <a:ext cx="7920880" cy="28954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Сондай-ақ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2005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шетелде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оқуға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арналған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елдер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тізімі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өсіп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үміткерлер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" tooltip="АҚШ"/>
              </a:rPr>
              <a:t>АҚШ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3" tooltip="Ұлыбритания"/>
              </a:rPr>
              <a:t>Ұлыбритания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4" tooltip="Германия"/>
              </a:rPr>
              <a:t>Германия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5" tooltip="Ресей"/>
              </a:rPr>
              <a:t>Ресей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6" tooltip="Австралия"/>
              </a:rPr>
              <a:t>Австралия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7" tooltip="Австрия"/>
              </a:rPr>
              <a:t>Австрия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8" tooltip="Венгрия"/>
              </a:rPr>
              <a:t>Венгрия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9" tooltip="Дания"/>
              </a:rPr>
              <a:t>Дания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 tooltip="Жаңа Зеландия"/>
              </a:rPr>
              <a:t>Жаңа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0" tooltip="Жаңа Зеландия"/>
              </a:rPr>
              <a:t> Зеландия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1" tooltip="Жапония"/>
              </a:rPr>
              <a:t>Жапония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2" tooltip="Израиль"/>
              </a:rPr>
              <a:t>Израиль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3" tooltip="Испания"/>
              </a:rPr>
              <a:t>Испания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4" tooltip="Италия"/>
              </a:rPr>
              <a:t>Италия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5" tooltip="Канада"/>
              </a:rPr>
              <a:t>Канада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6" tooltip="Қытай"/>
              </a:rPr>
              <a:t>Қытай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7" tooltip="Малайзия"/>
              </a:rPr>
              <a:t>Малайзия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8" tooltip="Нидерланд"/>
              </a:rPr>
              <a:t>Нидерланд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19" tooltip="Норвегия"/>
              </a:rPr>
              <a:t>Норвегия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0" tooltip="Оңтүстік Корея"/>
              </a:rPr>
              <a:t>Оңтүстік</a:t>
            </a:r>
            <a:r>
              <a:rPr lang="ru-RU" sz="2000" dirty="0">
                <a:solidFill>
                  <a:srgbClr val="00660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0" tooltip="Оңтүстік Корея"/>
              </a:rPr>
              <a:t> Корея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1" tooltip="Польша"/>
              </a:rPr>
              <a:t>Польша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2" tooltip="Сингапур"/>
              </a:rPr>
              <a:t>Сингапур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3" tooltip="Финляндия"/>
              </a:rPr>
              <a:t>Финляндия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4" tooltip="Франция"/>
              </a:rPr>
              <a:t>Франция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5" tooltip="Чехия"/>
              </a:rPr>
              <a:t>Чехия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6" tooltip="Швеция"/>
              </a:rPr>
              <a:t>Швеция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, </a:t>
            </a:r>
            <a:r>
              <a:rPr lang="ru-RU" sz="2000" dirty="0" err="1">
                <a:solidFill>
                  <a:srgbClr val="0B0080"/>
                </a:solidFill>
                <a:latin typeface="Times New Roman" pitchFamily="18" charset="0"/>
                <a:ea typeface="Times New Roman"/>
                <a:cs typeface="Times New Roman" pitchFamily="18" charset="0"/>
                <a:hlinkClick r:id="rId27" tooltip="Швейцария"/>
              </a:rPr>
              <a:t>Швейцарияға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 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сияқты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елдер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арасынан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өзіне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ыңғайлысын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таңдайтын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болды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55576" y="5348741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2007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жылы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елдер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мен ЖОО-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лар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тізімі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толықтырылды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.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Қазіргі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кезде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үміткерлер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әлемдегі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32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елдің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алдыңғы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қатарлы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630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оқу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орындарында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оқи</a:t>
            </a:r>
            <a:r>
              <a:rPr lang="ru-RU" sz="2000" dirty="0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</a:t>
            </a:r>
            <a:r>
              <a:rPr lang="ru-RU" sz="2000" dirty="0" err="1">
                <a:solidFill>
                  <a:srgbClr val="252525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алады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82396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kk-KZ" b="1" dirty="0" smtClean="0">
                <a:latin typeface="Times New Roman" pitchFamily="18" charset="0"/>
                <a:cs typeface="Times New Roman" pitchFamily="18" charset="0"/>
              </a:rPr>
              <a:t>«Болашақ» бағдарламасына құжат тапсырғыңыз келсе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2" name="Picture 6" descr="http://turkystan.kz/wp-content/uploads/2016/10/2016100516280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3728" y="2060848"/>
            <a:ext cx="5256584" cy="3508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54152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Кім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құжат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тапсыра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6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білімі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бар,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кем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дегенде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жылды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құрайтын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бакалавр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немесе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маман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дипломының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орташа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балы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кемі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3,0 (</a:t>
            </a:r>
            <a:r>
              <a:rPr lang="en-US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GPA)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болатын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кез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келген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стипендиясына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үміткер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атана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алады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ru-RU" dirty="0" smtClean="0">
              <a:solidFill>
                <a:srgbClr val="333333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q"/>
            </a:pPr>
            <a:r>
              <a:rPr lang="ru-RU" dirty="0" err="1" smtClean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Алайда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төменгі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талаптар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оқудың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түріне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байланысты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кей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талаптар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жоғары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мүмкін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Мысалы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Тағылымдама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жыл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болуы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тиіс</a:t>
            </a:r>
            <a: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795762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333333"/>
                </a:solidFill>
                <a:latin typeface="Segoe Ui"/>
              </a:rPr>
              <a:t/>
            </a:r>
            <a:br>
              <a:rPr lang="ru-RU" b="1" dirty="0" smtClean="0">
                <a:solidFill>
                  <a:srgbClr val="333333"/>
                </a:solidFill>
                <a:latin typeface="Segoe Ui"/>
              </a:rPr>
            </a:br>
            <a:r>
              <a:rPr lang="ru-RU" b="1" dirty="0">
                <a:solidFill>
                  <a:srgbClr val="333333"/>
                </a:solidFill>
                <a:latin typeface="Segoe Ui"/>
              </a:rPr>
              <a:t/>
            </a:r>
            <a:br>
              <a:rPr lang="ru-RU" b="1" dirty="0">
                <a:solidFill>
                  <a:srgbClr val="333333"/>
                </a:solidFill>
                <a:latin typeface="Segoe Ui"/>
              </a:rPr>
            </a:br>
            <a:r>
              <a:rPr lang="ru-RU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өтіліне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не </a:t>
            </a:r>
            <a:r>
              <a:rPr lang="ru-RU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br>
              <a:rPr lang="ru-RU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solidFill>
                  <a:srgbClr val="333333"/>
                </a:solidFill>
                <a:latin typeface="Segoe Ui"/>
              </a:rPr>
              <a:t>.</a:t>
            </a:r>
            <a:r>
              <a:rPr lang="ru-RU" dirty="0">
                <a:solidFill>
                  <a:srgbClr val="333333"/>
                </a:solidFill>
                <a:latin typeface="Segoe Ui"/>
              </a:rPr>
              <a:t/>
            </a:r>
            <a:br>
              <a:rPr lang="ru-RU" dirty="0">
                <a:solidFill>
                  <a:srgbClr val="333333"/>
                </a:solidFill>
                <a:latin typeface="Segoe Ui"/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21872" y="1196752"/>
            <a:ext cx="8322128" cy="5051648"/>
          </a:xfrm>
        </p:spPr>
        <p:txBody>
          <a:bodyPr>
            <a:noAutofit/>
          </a:bodyPr>
          <a:lstStyle/>
          <a:p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Бұл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өзекті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сұрақ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өйткені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дәл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осы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өтіліне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келгенде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адам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шатасып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«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Халықаралық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бағдарламалар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орталығы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 АҚ («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стипендиясын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асырушы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мекеме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бұдан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әрі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Орталық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талабы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өтіліне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шарты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атқарған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қызметіңіз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жатады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Елімізде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өзін-өзі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жұмыспен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қамтушылар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мен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фрилансерлер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саны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көп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одан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бөлек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штаттан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тыс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қызметкерлер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бар.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Бұлардың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есептелмейді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есептелу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үшін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сіз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мекемемен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шартына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отырып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ай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сайын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жұмыс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беруші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тарап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сіздің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атыңыздан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зейнетақы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аударымын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салық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төлемдерін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жүзеге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асырып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отырады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өтілі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шартымен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еңбек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кітапшасымен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және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зейнетақы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аударымдары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жөніндегі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анықтамамен</a:t>
            </a:r>
            <a:r>
              <a:rPr lang="ru-RU" sz="2400" dirty="0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err="1">
                <a:solidFill>
                  <a:srgbClr val="333333"/>
                </a:solidFill>
                <a:latin typeface="Times New Roman" pitchFamily="18" charset="0"/>
                <a:cs typeface="Times New Roman" pitchFamily="18" charset="0"/>
              </a:rPr>
              <a:t>дәлелденеді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52544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71600" y="488887"/>
            <a:ext cx="792088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Қандай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бағыт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2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ru-RU" sz="3200" b="1" i="0" dirty="0">
              <a:solidFill>
                <a:srgbClr val="0070C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66799" y="2132856"/>
            <a:ext cx="813690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«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Болашақ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стипендиясы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арқылы</a:t>
            </a:r>
            <a:endParaRPr lang="ru-RU" sz="3600" dirty="0" smtClean="0"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«Магистратура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»</a:t>
            </a:r>
            <a:endParaRPr lang="ru-RU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«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Резидентура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»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«Докторантура» 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571500" indent="-571500">
              <a:buFont typeface="Wingdings" pitchFamily="2" charset="2"/>
              <a:buChar char="ü"/>
            </a:pP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«</a:t>
            </a:r>
            <a:r>
              <a:rPr lang="ru-RU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Тағылымдамалар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»</a:t>
            </a:r>
            <a:r>
              <a:rPr lang="ru-RU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36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dirty="0" err="1" smtClean="0">
                <a:latin typeface="Times New Roman" pitchFamily="18" charset="0"/>
                <a:cs typeface="Times New Roman" pitchFamily="18" charset="0"/>
              </a:rPr>
              <a:t>бағыттары</a:t>
            </a:r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бойынша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білім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алуға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err="1">
                <a:latin typeface="Times New Roman" pitchFamily="18" charset="0"/>
                <a:cs typeface="Times New Roman" pitchFamily="18" charset="0"/>
              </a:rPr>
              <a:t>болады</a:t>
            </a:r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00344469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178</TotalTime>
  <Words>1303</Words>
  <Application>Microsoft Office PowerPoint</Application>
  <PresentationFormat>Экран (4:3)</PresentationFormat>
  <Paragraphs>105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Солнцестояние</vt:lpstr>
      <vt:lpstr>Презентация PowerPoint</vt:lpstr>
      <vt:lpstr>Қазақстан Республикасының президентінің  "Болашақ"  халықаралық стипендиясы </vt:lpstr>
      <vt:lpstr>Презентация PowerPoint</vt:lpstr>
      <vt:lpstr>"Болашақ" халықаралық стипендиясының даму кезеңдері</vt:lpstr>
      <vt:lpstr>Презентация PowerPoint</vt:lpstr>
      <vt:lpstr>«Болашақ» бағдарламасына құжат тапсырғыңыз келсе</vt:lpstr>
      <vt:lpstr>Кім құжат тапсыра алады? </vt:lpstr>
      <vt:lpstr>  Еңбек өтіліне не жатады? . </vt:lpstr>
      <vt:lpstr>Презентация PowerPoint</vt:lpstr>
      <vt:lpstr>Презентация PowerPoint</vt:lpstr>
      <vt:lpstr>Презентация PowerPoint</vt:lpstr>
      <vt:lpstr>Мемлекеттік қызметкер санаты</vt:lpstr>
      <vt:lpstr>Ғылыми немесе педагог қызметкерлер санаты</vt:lpstr>
      <vt:lpstr>Инженер-техникалық қызметкерлер санаты</vt:lpstr>
      <vt:lpstr>Мәдениет қызметкерлері, мәдениет ұйымдарының шығармашылық қызметкерлері санаты</vt:lpstr>
      <vt:lpstr>БАҚ қызметкерлері санаты </vt:lpstr>
      <vt:lpstr>Өз бетімен түскендер санаты </vt:lpstr>
      <vt:lpstr> Үміткерлерді конкурстық іріктеу</vt:lpstr>
      <vt:lpstr> Ағылшын тілінен қандай емтихан тапсырамын және төменгі балл қанша?</vt:lpstr>
      <vt:lpstr>Презентация PowerPoint</vt:lpstr>
      <vt:lpstr>1. Ағылшын тілінен 2. Француз тілінен 3. Неміс тілінен   </vt:lpstr>
      <vt:lpstr>Қазтестті тапсыру қаншалықты қиын?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Sanija</dc:creator>
  <cp:lastModifiedBy>Sania</cp:lastModifiedBy>
  <cp:revision>18</cp:revision>
  <dcterms:created xsi:type="dcterms:W3CDTF">2016-12-08T04:35:55Z</dcterms:created>
  <dcterms:modified xsi:type="dcterms:W3CDTF">2016-12-08T09:34:53Z</dcterms:modified>
</cp:coreProperties>
</file>